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59" r:id="rId4"/>
    <p:sldId id="297" r:id="rId5"/>
    <p:sldId id="263" r:id="rId6"/>
    <p:sldId id="298" r:id="rId7"/>
    <p:sldId id="264" r:id="rId8"/>
    <p:sldId id="296" r:id="rId9"/>
    <p:sldId id="265" r:id="rId10"/>
    <p:sldId id="270" r:id="rId11"/>
    <p:sldId id="293" r:id="rId12"/>
    <p:sldId id="27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2" autoAdjust="0"/>
    <p:restoredTop sz="94660"/>
  </p:normalViewPr>
  <p:slideViewPr>
    <p:cSldViewPr snapToGrid="0">
      <p:cViewPr varScale="1">
        <p:scale>
          <a:sx n="98" d="100"/>
          <a:sy n="98" d="100"/>
        </p:scale>
        <p:origin x="8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ris\Downloads\Investors%20and%20Venture%20Funds\roboticKitPricing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Morphbots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Sheet3!$A$4</c:f>
              <c:strCache>
                <c:ptCount val="1"/>
                <c:pt idx="0">
                  <c:v>Total Revenue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Sheet3!$B$3:$Q$3</c:f>
              <c:strCache>
                <c:ptCount val="16"/>
                <c:pt idx="0">
                  <c:v>Month 1</c:v>
                </c:pt>
                <c:pt idx="1">
                  <c:v>Month  2</c:v>
                </c:pt>
                <c:pt idx="2">
                  <c:v>Month  3</c:v>
                </c:pt>
                <c:pt idx="3">
                  <c:v>Month  4</c:v>
                </c:pt>
                <c:pt idx="4">
                  <c:v>Month  5</c:v>
                </c:pt>
                <c:pt idx="5">
                  <c:v>Month  6</c:v>
                </c:pt>
                <c:pt idx="6">
                  <c:v>Month  7</c:v>
                </c:pt>
                <c:pt idx="7">
                  <c:v>Month  8</c:v>
                </c:pt>
                <c:pt idx="8">
                  <c:v>Month  9</c:v>
                </c:pt>
                <c:pt idx="9">
                  <c:v>Month  10</c:v>
                </c:pt>
                <c:pt idx="10">
                  <c:v>Month  11</c:v>
                </c:pt>
                <c:pt idx="11">
                  <c:v>Month  12</c:v>
                </c:pt>
                <c:pt idx="12">
                  <c:v>Month  13</c:v>
                </c:pt>
                <c:pt idx="13">
                  <c:v>Month  14</c:v>
                </c:pt>
                <c:pt idx="14">
                  <c:v>Month  15</c:v>
                </c:pt>
                <c:pt idx="15">
                  <c:v>Month  16</c:v>
                </c:pt>
              </c:strCache>
            </c:strRef>
          </c:cat>
          <c:val>
            <c:numRef>
              <c:f>Sheet3!$B$4:$Q$4</c:f>
              <c:numCache>
                <c:formatCode>"$"#,##0</c:formatCode>
                <c:ptCount val="16"/>
                <c:pt idx="0">
                  <c:v>4343.2000000000007</c:v>
                </c:pt>
                <c:pt idx="1">
                  <c:v>20548.5</c:v>
                </c:pt>
                <c:pt idx="2">
                  <c:v>32923</c:v>
                </c:pt>
                <c:pt idx="3">
                  <c:v>53169.75</c:v>
                </c:pt>
                <c:pt idx="4">
                  <c:v>72176.459999999992</c:v>
                </c:pt>
                <c:pt idx="5">
                  <c:v>44310.259999999995</c:v>
                </c:pt>
                <c:pt idx="6">
                  <c:v>43738.869999999995</c:v>
                </c:pt>
                <c:pt idx="7">
                  <c:v>42587.07</c:v>
                </c:pt>
                <c:pt idx="8">
                  <c:v>26753.82</c:v>
                </c:pt>
                <c:pt idx="9">
                  <c:v>32636.769999999997</c:v>
                </c:pt>
                <c:pt idx="10">
                  <c:v>23010.569999999996</c:v>
                </c:pt>
                <c:pt idx="11">
                  <c:v>35500.33</c:v>
                </c:pt>
                <c:pt idx="12">
                  <c:v>66818.399999999994</c:v>
                </c:pt>
                <c:pt idx="13">
                  <c:v>91027.44</c:v>
                </c:pt>
                <c:pt idx="14">
                  <c:v>125697.12</c:v>
                </c:pt>
                <c:pt idx="15">
                  <c:v>193569.31999999998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784-4B76-8C54-85822A136C27}"/>
            </c:ext>
          </c:extLst>
        </c:ser>
        <c:ser>
          <c:idx val="1"/>
          <c:order val="1"/>
          <c:tx>
            <c:strRef>
              <c:f>Sheet3!$A$5</c:f>
              <c:strCache>
                <c:ptCount val="1"/>
                <c:pt idx="0">
                  <c:v>Profit Margin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Sheet3!$B$3:$Q$3</c:f>
              <c:strCache>
                <c:ptCount val="16"/>
                <c:pt idx="0">
                  <c:v>Month 1</c:v>
                </c:pt>
                <c:pt idx="1">
                  <c:v>Month  2</c:v>
                </c:pt>
                <c:pt idx="2">
                  <c:v>Month  3</c:v>
                </c:pt>
                <c:pt idx="3">
                  <c:v>Month  4</c:v>
                </c:pt>
                <c:pt idx="4">
                  <c:v>Month  5</c:v>
                </c:pt>
                <c:pt idx="5">
                  <c:v>Month  6</c:v>
                </c:pt>
                <c:pt idx="6">
                  <c:v>Month  7</c:v>
                </c:pt>
                <c:pt idx="7">
                  <c:v>Month  8</c:v>
                </c:pt>
                <c:pt idx="8">
                  <c:v>Month  9</c:v>
                </c:pt>
                <c:pt idx="9">
                  <c:v>Month  10</c:v>
                </c:pt>
                <c:pt idx="10">
                  <c:v>Month  11</c:v>
                </c:pt>
                <c:pt idx="11">
                  <c:v>Month  12</c:v>
                </c:pt>
                <c:pt idx="12">
                  <c:v>Month  13</c:v>
                </c:pt>
                <c:pt idx="13">
                  <c:v>Month  14</c:v>
                </c:pt>
                <c:pt idx="14">
                  <c:v>Month  15</c:v>
                </c:pt>
                <c:pt idx="15">
                  <c:v>Month  16</c:v>
                </c:pt>
              </c:strCache>
            </c:strRef>
          </c:cat>
          <c:val>
            <c:numRef>
              <c:f>Sheet3!$B$5:$Q$5</c:f>
              <c:numCache>
                <c:formatCode>"$"#,##0</c:formatCode>
                <c:ptCount val="16"/>
                <c:pt idx="0">
                  <c:v>697.30000000000064</c:v>
                </c:pt>
                <c:pt idx="1">
                  <c:v>12243.75</c:v>
                </c:pt>
                <c:pt idx="2">
                  <c:v>19621</c:v>
                </c:pt>
                <c:pt idx="3">
                  <c:v>31591.5</c:v>
                </c:pt>
                <c:pt idx="4">
                  <c:v>42913.209999999992</c:v>
                </c:pt>
                <c:pt idx="5">
                  <c:v>26364.509999999995</c:v>
                </c:pt>
                <c:pt idx="6">
                  <c:v>25939.119999999995</c:v>
                </c:pt>
                <c:pt idx="7">
                  <c:v>25222.57</c:v>
                </c:pt>
                <c:pt idx="8">
                  <c:v>15977.07</c:v>
                </c:pt>
                <c:pt idx="9">
                  <c:v>19363.019999999997</c:v>
                </c:pt>
                <c:pt idx="10">
                  <c:v>13700.069999999996</c:v>
                </c:pt>
                <c:pt idx="11">
                  <c:v>21136.080000000002</c:v>
                </c:pt>
                <c:pt idx="12">
                  <c:v>39626.649999999994</c:v>
                </c:pt>
                <c:pt idx="13">
                  <c:v>53887.69</c:v>
                </c:pt>
                <c:pt idx="14">
                  <c:v>74508.87</c:v>
                </c:pt>
                <c:pt idx="15">
                  <c:v>114601.06999999998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784-4B76-8C54-85822A136C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17093007"/>
        <c:axId val="1617102575"/>
      </c:lineChart>
      <c:catAx>
        <c:axId val="16170930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7102575"/>
        <c:crosses val="autoZero"/>
        <c:auto val="1"/>
        <c:lblAlgn val="ctr"/>
        <c:lblOffset val="100"/>
        <c:noMultiLvlLbl val="0"/>
      </c:catAx>
      <c:valAx>
        <c:axId val="16171025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70930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19050">
      <a:solidFill>
        <a:srgbClr val="0070C0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65288-D239-4C99-BF5F-FF3CBD326EA3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A7877D-C6D0-4323-B8B0-BE0EB475B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236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26C01-CE80-43C6-9C54-FC665E7742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98A978-E0E5-473D-9853-4BB27CA40B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51650-2AD8-45B1-A057-A8B6BCDA8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8C1B7-410F-4FA9-A4EE-3D442253770E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417A2-84D8-4BDE-B9C1-8B4E18092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9C8D15-3991-445D-8601-E10654378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D1200-9624-4ED4-823C-11CE419A0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509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3BBA6-49B2-46D7-B691-6B6C3789C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5B7CD7-8C1F-404D-99E2-09C2D83AC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69511-786B-49FA-B724-B5F8CA6B3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8C1B7-410F-4FA9-A4EE-3D442253770E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B4C21-7C30-4960-9002-E0212E880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8E0F4-13D5-4A71-A20C-DAA070D67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D1200-9624-4ED4-823C-11CE419A0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56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E8D641-2015-4EF2-9215-5C70AD6B2E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192B5D-769E-4C6A-A6FE-40002F6EE5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44CE9-788B-4D61-88C0-8C694042A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8C1B7-410F-4FA9-A4EE-3D442253770E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D38CC-8D62-4B97-883D-DB1256F5C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08576-ED7D-4469-A71D-BAA331C34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D1200-9624-4ED4-823C-11CE419A0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746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5658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9CE5B-0018-4D81-AF6D-8DD9C1C79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F483E-94E9-488D-8251-1D50896C7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8CED4-6BB0-453E-BC16-999940609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8C1B7-410F-4FA9-A4EE-3D442253770E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6DB49-2044-41DA-B2D4-A01DE133D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9A4BF-3EB7-42C5-B976-A2FB211EF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D1200-9624-4ED4-823C-11CE419A0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72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28160-4CC5-453B-A0B9-810D3F52A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3902CB-2A81-4239-A1B6-530DBEDE4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B56F0-1C0D-4BF7-A25B-B8FE6F829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8C1B7-410F-4FA9-A4EE-3D442253770E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4CFB0-0F0E-4EED-9BED-DE6EEA064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2975C-D928-48E9-9BF7-BC3B9D8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D1200-9624-4ED4-823C-11CE419A0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359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2F374-5499-4E86-AABE-56AA6C4EC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07582-6C99-4220-96BC-5B7BF11D61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C13DC-8049-415E-96F2-675E79828A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C65D3-8BFA-43F8-B20D-3443EAB45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8C1B7-410F-4FA9-A4EE-3D442253770E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F9D399-2BF4-431E-B565-8A6803B82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70CD3D-E62E-4471-859A-3650AC787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D1200-9624-4ED4-823C-11CE419A0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1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96BE0-AFBB-4DC0-8E8C-30829F6D7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BAEA7-F854-4CFB-8AA1-228099686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C9FA16-9AC7-42C7-AF11-958E1A3615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47F47C-1328-4A05-BC79-4E2B0FE072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05A8CF-CD00-4E2A-B4E3-29CF99C4F4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F71D15-E2F7-4402-B508-798C8FE4F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8C1B7-410F-4FA9-A4EE-3D442253770E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7967C3-7B98-4D32-9B42-1D46D3257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6D4989-2F0D-4926-9288-DFD8D07E2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D1200-9624-4ED4-823C-11CE419A0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548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E0C27-EE14-49D7-9FF0-31E53AC43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FBD634-C79D-4168-80E1-DE28C9DB0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8C1B7-410F-4FA9-A4EE-3D442253770E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33F2BA-B76A-4339-92BF-0C8284DFF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B1A96B-930D-4289-834A-F8D056F01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D1200-9624-4ED4-823C-11CE419A0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86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9820A2-0532-4C30-97BC-DE8CA3D90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8C1B7-410F-4FA9-A4EE-3D442253770E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79321A-296A-49CA-B072-134B64131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CC3C3-5639-4752-B0AC-4D0DBC7C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D1200-9624-4ED4-823C-11CE419A0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98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77A74-A7DB-4984-AB06-D228E28AA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CBE6F-A329-4108-BD11-B25CB1403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558B98-3933-4FCB-A517-1133ADC5A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A261C-F0E2-4EC2-AE97-7839DFD46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8C1B7-410F-4FA9-A4EE-3D442253770E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8010D-F40D-4525-AAD5-C8E4A86B3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1615D9-E5DB-44EB-94D0-968876B0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D1200-9624-4ED4-823C-11CE419A0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391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52CF6-2875-4F7A-A6F1-A4903B095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7C5E48-0F0C-45A6-8A3A-1A90EF42A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F06CBE-A242-4BEC-954A-FC371E4886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973833-7AA5-4ADE-B7C4-E81851CA7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8C1B7-410F-4FA9-A4EE-3D442253770E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DAEDDD-E6AE-4E14-B3F9-F7ED8194D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EC84B9-ABC4-449F-95BC-24D10E99B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D1200-9624-4ED4-823C-11CE419A0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680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D36DD5-F6AA-4A80-80F1-C74A3C3E6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5E2C7-7579-4B0D-9513-DBF9736C9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88BF1D-939E-4BF9-B923-9EB0B2E40D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8C1B7-410F-4FA9-A4EE-3D442253770E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22506-CEDA-41F1-B86B-ADBDE672DA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29D3C-1D9B-466B-9979-17B2B6B646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D1200-9624-4ED4-823C-11CE419A0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5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BA2C124-EFE2-45B1-9E00-9B7FB888E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77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70CE05-FAAC-EDFC-67BC-8F4B8248E0FA}"/>
              </a:ext>
            </a:extLst>
          </p:cNvPr>
          <p:cNvSpPr txBox="1"/>
          <p:nvPr/>
        </p:nvSpPr>
        <p:spPr>
          <a:xfrm>
            <a:off x="2136913" y="0"/>
            <a:ext cx="9044609" cy="95410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Orbitron" panose="02000000000000000000" pitchFamily="2" charset="0"/>
              </a:rPr>
              <a:t>“Making Robotics Literacy the Standard in K12 Education”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"/>
          <p:cNvSpPr txBox="1"/>
          <p:nvPr/>
        </p:nvSpPr>
        <p:spPr>
          <a:xfrm>
            <a:off x="228599" y="325974"/>
            <a:ext cx="1111040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13578A"/>
                </a:solidFill>
                <a:latin typeface="Orbitron"/>
                <a:ea typeface="Orbitron"/>
                <a:cs typeface="Orbitron"/>
                <a:sym typeface="Orbitron"/>
              </a:rPr>
              <a:t>FINANCIAL PROJECTION MODEL</a:t>
            </a:r>
            <a:endParaRPr dirty="0"/>
          </a:p>
        </p:txBody>
      </p:sp>
      <p:sp>
        <p:nvSpPr>
          <p:cNvPr id="9" name="Google Shape;199;p13">
            <a:extLst>
              <a:ext uri="{FF2B5EF4-FFF2-40B4-BE49-F238E27FC236}">
                <a16:creationId xmlns:a16="http://schemas.microsoft.com/office/drawing/2014/main" id="{B915CAA5-1226-429A-847F-BB8176DE9358}"/>
              </a:ext>
            </a:extLst>
          </p:cNvPr>
          <p:cNvSpPr txBox="1"/>
          <p:nvPr/>
        </p:nvSpPr>
        <p:spPr>
          <a:xfrm>
            <a:off x="-1987" y="3740656"/>
            <a:ext cx="3678682" cy="353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buClr>
                <a:srgbClr val="3F3F3F"/>
              </a:buClr>
              <a:buSzPts val="1600"/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We raise funds in January 2023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Projections begin 2 months after raising $500K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We are selling 3 services (remote lab, video game, kits)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We have productized the Breadboard Game 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We have productized the remote lab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Wingdings" panose="05000000000000000000" pitchFamily="2" charset="2"/>
              <a:buChar char="q"/>
            </a:pPr>
            <a:endParaRPr lang="en-US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2860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2860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2860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241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201;p13">
            <a:extLst>
              <a:ext uri="{FF2B5EF4-FFF2-40B4-BE49-F238E27FC236}">
                <a16:creationId xmlns:a16="http://schemas.microsoft.com/office/drawing/2014/main" id="{A2B16F42-68B1-4610-BD7D-3AF4902AD1DD}"/>
              </a:ext>
            </a:extLst>
          </p:cNvPr>
          <p:cNvSpPr txBox="1"/>
          <p:nvPr/>
        </p:nvSpPr>
        <p:spPr>
          <a:xfrm>
            <a:off x="228597" y="3262885"/>
            <a:ext cx="3100466" cy="430887"/>
          </a:xfrm>
          <a:prstGeom prst="rect">
            <a:avLst/>
          </a:prstGeom>
          <a:solidFill>
            <a:srgbClr val="13578A"/>
          </a:solidFill>
          <a:ln>
            <a:noFill/>
          </a:ln>
        </p:spPr>
        <p:txBody>
          <a:bodyPr spcFirstLastPara="1" wrap="square" lIns="91425" tIns="45700" rIns="91425" bIns="45700" anchor="t" anchorCtr="1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Assumptions</a:t>
            </a:r>
            <a:endParaRPr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C9C047F-48D1-4DC0-8FF6-BBB87BC54A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391955"/>
              </p:ext>
            </p:extLst>
          </p:nvPr>
        </p:nvGraphicFramePr>
        <p:xfrm>
          <a:off x="0" y="1470990"/>
          <a:ext cx="10654750" cy="1646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6750">
                  <a:extLst>
                    <a:ext uri="{9D8B030D-6E8A-4147-A177-3AD203B41FA5}">
                      <a16:colId xmlns:a16="http://schemas.microsoft.com/office/drawing/2014/main" val="2348925571"/>
                    </a:ext>
                  </a:extLst>
                </a:gridCol>
                <a:gridCol w="626750">
                  <a:extLst>
                    <a:ext uri="{9D8B030D-6E8A-4147-A177-3AD203B41FA5}">
                      <a16:colId xmlns:a16="http://schemas.microsoft.com/office/drawing/2014/main" val="429645962"/>
                    </a:ext>
                  </a:extLst>
                </a:gridCol>
                <a:gridCol w="626750">
                  <a:extLst>
                    <a:ext uri="{9D8B030D-6E8A-4147-A177-3AD203B41FA5}">
                      <a16:colId xmlns:a16="http://schemas.microsoft.com/office/drawing/2014/main" val="3098641995"/>
                    </a:ext>
                  </a:extLst>
                </a:gridCol>
                <a:gridCol w="626750">
                  <a:extLst>
                    <a:ext uri="{9D8B030D-6E8A-4147-A177-3AD203B41FA5}">
                      <a16:colId xmlns:a16="http://schemas.microsoft.com/office/drawing/2014/main" val="4058255412"/>
                    </a:ext>
                  </a:extLst>
                </a:gridCol>
                <a:gridCol w="626750">
                  <a:extLst>
                    <a:ext uri="{9D8B030D-6E8A-4147-A177-3AD203B41FA5}">
                      <a16:colId xmlns:a16="http://schemas.microsoft.com/office/drawing/2014/main" val="2639910257"/>
                    </a:ext>
                  </a:extLst>
                </a:gridCol>
                <a:gridCol w="626750">
                  <a:extLst>
                    <a:ext uri="{9D8B030D-6E8A-4147-A177-3AD203B41FA5}">
                      <a16:colId xmlns:a16="http://schemas.microsoft.com/office/drawing/2014/main" val="3952902463"/>
                    </a:ext>
                  </a:extLst>
                </a:gridCol>
                <a:gridCol w="626750">
                  <a:extLst>
                    <a:ext uri="{9D8B030D-6E8A-4147-A177-3AD203B41FA5}">
                      <a16:colId xmlns:a16="http://schemas.microsoft.com/office/drawing/2014/main" val="4232617926"/>
                    </a:ext>
                  </a:extLst>
                </a:gridCol>
                <a:gridCol w="626750">
                  <a:extLst>
                    <a:ext uri="{9D8B030D-6E8A-4147-A177-3AD203B41FA5}">
                      <a16:colId xmlns:a16="http://schemas.microsoft.com/office/drawing/2014/main" val="915013130"/>
                    </a:ext>
                  </a:extLst>
                </a:gridCol>
                <a:gridCol w="626750">
                  <a:extLst>
                    <a:ext uri="{9D8B030D-6E8A-4147-A177-3AD203B41FA5}">
                      <a16:colId xmlns:a16="http://schemas.microsoft.com/office/drawing/2014/main" val="3649584644"/>
                    </a:ext>
                  </a:extLst>
                </a:gridCol>
                <a:gridCol w="626750">
                  <a:extLst>
                    <a:ext uri="{9D8B030D-6E8A-4147-A177-3AD203B41FA5}">
                      <a16:colId xmlns:a16="http://schemas.microsoft.com/office/drawing/2014/main" val="2070291153"/>
                    </a:ext>
                  </a:extLst>
                </a:gridCol>
                <a:gridCol w="626750">
                  <a:extLst>
                    <a:ext uri="{9D8B030D-6E8A-4147-A177-3AD203B41FA5}">
                      <a16:colId xmlns:a16="http://schemas.microsoft.com/office/drawing/2014/main" val="3960397929"/>
                    </a:ext>
                  </a:extLst>
                </a:gridCol>
                <a:gridCol w="626750">
                  <a:extLst>
                    <a:ext uri="{9D8B030D-6E8A-4147-A177-3AD203B41FA5}">
                      <a16:colId xmlns:a16="http://schemas.microsoft.com/office/drawing/2014/main" val="854624166"/>
                    </a:ext>
                  </a:extLst>
                </a:gridCol>
                <a:gridCol w="626750">
                  <a:extLst>
                    <a:ext uri="{9D8B030D-6E8A-4147-A177-3AD203B41FA5}">
                      <a16:colId xmlns:a16="http://schemas.microsoft.com/office/drawing/2014/main" val="359035446"/>
                    </a:ext>
                  </a:extLst>
                </a:gridCol>
                <a:gridCol w="626750">
                  <a:extLst>
                    <a:ext uri="{9D8B030D-6E8A-4147-A177-3AD203B41FA5}">
                      <a16:colId xmlns:a16="http://schemas.microsoft.com/office/drawing/2014/main" val="3131148532"/>
                    </a:ext>
                  </a:extLst>
                </a:gridCol>
                <a:gridCol w="626750">
                  <a:extLst>
                    <a:ext uri="{9D8B030D-6E8A-4147-A177-3AD203B41FA5}">
                      <a16:colId xmlns:a16="http://schemas.microsoft.com/office/drawing/2014/main" val="1212592006"/>
                    </a:ext>
                  </a:extLst>
                </a:gridCol>
                <a:gridCol w="626750">
                  <a:extLst>
                    <a:ext uri="{9D8B030D-6E8A-4147-A177-3AD203B41FA5}">
                      <a16:colId xmlns:a16="http://schemas.microsoft.com/office/drawing/2014/main" val="2538027139"/>
                    </a:ext>
                  </a:extLst>
                </a:gridCol>
                <a:gridCol w="626750">
                  <a:extLst>
                    <a:ext uri="{9D8B030D-6E8A-4147-A177-3AD203B41FA5}">
                      <a16:colId xmlns:a16="http://schemas.microsoft.com/office/drawing/2014/main" val="2564932409"/>
                    </a:ext>
                  </a:extLst>
                </a:gridCol>
              </a:tblGrid>
              <a:tr h="362074">
                <a:tc gridSpan="17"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Financials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Roboto" pitchFamily="2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478205"/>
                  </a:ext>
                </a:extLst>
              </a:tr>
              <a:tr h="47967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Monthly Analysis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Robot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Month 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Month  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Month  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Month  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Month  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Month  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Month  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Month  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Month  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Month  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Month  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Month  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Month  13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Month  14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Month  15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Month  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20900035"/>
                  </a:ext>
                </a:extLst>
              </a:tr>
              <a:tr h="47967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50" u="none" strike="noStrike">
                          <a:effectLst/>
                        </a:rPr>
                        <a:t>Total Revenue</a:t>
                      </a:r>
                      <a:endParaRPr lang="en-US" sz="850" b="1" i="0" u="none" strike="noStrike">
                        <a:solidFill>
                          <a:srgbClr val="FFFFFF"/>
                        </a:solidFill>
                        <a:effectLst/>
                        <a:latin typeface="Robot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</a:rPr>
                        <a:t>$4,343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</a:rPr>
                        <a:t>$20,549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</a:rPr>
                        <a:t>$32,923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</a:rPr>
                        <a:t>$53,170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</a:rPr>
                        <a:t>$72,176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</a:rPr>
                        <a:t>$44,310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</a:rPr>
                        <a:t>$43,739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</a:rPr>
                        <a:t>$42,587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</a:rPr>
                        <a:t>$26,754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</a:rPr>
                        <a:t>$32,637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</a:rPr>
                        <a:t>$23,011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</a:rPr>
                        <a:t>$35,500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</a:rPr>
                        <a:t>$66,818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$91,027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$125,697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$193,569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94647269"/>
                  </a:ext>
                </a:extLst>
              </a:tr>
              <a:tr h="32493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50" u="none" strike="noStrike" dirty="0">
                          <a:effectLst/>
                        </a:rPr>
                        <a:t>Profit/Loss</a:t>
                      </a:r>
                      <a:endParaRPr lang="en-US" sz="850" b="1" i="0" u="none" strike="noStrike" dirty="0">
                        <a:solidFill>
                          <a:srgbClr val="FFFFFF"/>
                        </a:solidFill>
                        <a:effectLst/>
                        <a:latin typeface="Robot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</a:rPr>
                        <a:t>$697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</a:rPr>
                        <a:t>$12,244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</a:rPr>
                        <a:t>$19,621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</a:rPr>
                        <a:t>$31,592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</a:rPr>
                        <a:t>$42,913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</a:rPr>
                        <a:t>$26,365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</a:rPr>
                        <a:t>$25,939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</a:rPr>
                        <a:t>$25,223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</a:rPr>
                        <a:t>$15,977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</a:rPr>
                        <a:t>$19,363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</a:rPr>
                        <a:t>$13,700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</a:rPr>
                        <a:t>$21,136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</a:rPr>
                        <a:t>$39,627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</a:rPr>
                        <a:t>$53,888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</a:rPr>
                        <a:t>$74,509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 pitchFamily="2" charset="0"/>
                        </a:rPr>
                        <a:t>$114,601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30310458"/>
                  </a:ext>
                </a:extLst>
              </a:tr>
            </a:tbl>
          </a:graphicData>
        </a:graphic>
      </p:graphicFrame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F1AF4738-E3F1-1905-FE13-E0E4EAB278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6935202"/>
              </p:ext>
            </p:extLst>
          </p:nvPr>
        </p:nvGraphicFramePr>
        <p:xfrm>
          <a:off x="4982194" y="3262885"/>
          <a:ext cx="5229225" cy="2871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"/>
          <p:cNvSpPr txBox="1"/>
          <p:nvPr/>
        </p:nvSpPr>
        <p:spPr>
          <a:xfrm>
            <a:off x="228600" y="302579"/>
            <a:ext cx="6810154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rgbClr val="13578A"/>
                </a:solidFill>
                <a:latin typeface="Orbitron"/>
                <a:ea typeface="Orbitron"/>
                <a:cs typeface="Orbitron"/>
                <a:sym typeface="Orbitron"/>
              </a:rPr>
              <a:t>ASK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C3E2D1-7289-9DF3-F793-D293641FDB98}"/>
              </a:ext>
            </a:extLst>
          </p:cNvPr>
          <p:cNvSpPr txBox="1"/>
          <p:nvPr/>
        </p:nvSpPr>
        <p:spPr>
          <a:xfrm>
            <a:off x="4731026" y="1002565"/>
            <a:ext cx="230772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Roboto" pitchFamily="2" charset="0"/>
                <a:ea typeface="Roboto" pitchFamily="2" charset="0"/>
              </a:rPr>
              <a:t>$500,000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614B66-1E1F-CAB0-96CF-67F75000940E}"/>
              </a:ext>
            </a:extLst>
          </p:cNvPr>
          <p:cNvSpPr txBox="1"/>
          <p:nvPr/>
        </p:nvSpPr>
        <p:spPr>
          <a:xfrm>
            <a:off x="350965" y="1835869"/>
            <a:ext cx="11748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are asking for $500k for a 15% equity stake to finish developing the Breadboard Game, buy wholesale robotic kit material, and hire key staff for a 1-year run</a:t>
            </a:r>
          </a:p>
        </p:txBody>
      </p:sp>
      <p:sp>
        <p:nvSpPr>
          <p:cNvPr id="19" name="Google Shape;115;p8">
            <a:extLst>
              <a:ext uri="{FF2B5EF4-FFF2-40B4-BE49-F238E27FC236}">
                <a16:creationId xmlns:a16="http://schemas.microsoft.com/office/drawing/2014/main" id="{5FFE5736-8BEB-5F88-8446-E643971E53E9}"/>
              </a:ext>
            </a:extLst>
          </p:cNvPr>
          <p:cNvSpPr/>
          <p:nvPr/>
        </p:nvSpPr>
        <p:spPr>
          <a:xfrm>
            <a:off x="228600" y="3303270"/>
            <a:ext cx="2010952" cy="18745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1D926B-F15A-5D78-20C6-02C44D49DC0B}"/>
              </a:ext>
            </a:extLst>
          </p:cNvPr>
          <p:cNvSpPr txBox="1"/>
          <p:nvPr/>
        </p:nvSpPr>
        <p:spPr>
          <a:xfrm>
            <a:off x="350965" y="4143968"/>
            <a:ext cx="1805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Product Development</a:t>
            </a:r>
            <a:br>
              <a:rPr lang="en-US" dirty="0"/>
            </a:br>
            <a:r>
              <a:rPr lang="en-US" dirty="0"/>
              <a:t>$200k</a:t>
            </a:r>
          </a:p>
        </p:txBody>
      </p:sp>
      <p:pic>
        <p:nvPicPr>
          <p:cNvPr id="6" name="Graphic 5" descr="Game controller outline">
            <a:extLst>
              <a:ext uri="{FF2B5EF4-FFF2-40B4-BE49-F238E27FC236}">
                <a16:creationId xmlns:a16="http://schemas.microsoft.com/office/drawing/2014/main" id="{BC902D8E-F4D5-771D-CCF7-2AED1703A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6371" y="3315504"/>
            <a:ext cx="914400" cy="914400"/>
          </a:xfrm>
          <a:prstGeom prst="rect">
            <a:avLst/>
          </a:prstGeom>
        </p:spPr>
      </p:pic>
      <p:sp>
        <p:nvSpPr>
          <p:cNvPr id="29" name="Google Shape;115;p8">
            <a:extLst>
              <a:ext uri="{FF2B5EF4-FFF2-40B4-BE49-F238E27FC236}">
                <a16:creationId xmlns:a16="http://schemas.microsoft.com/office/drawing/2014/main" id="{B45A060E-950D-6776-68AA-F5E8FBEB33C2}"/>
              </a:ext>
            </a:extLst>
          </p:cNvPr>
          <p:cNvSpPr/>
          <p:nvPr/>
        </p:nvSpPr>
        <p:spPr>
          <a:xfrm>
            <a:off x="6750734" y="3315504"/>
            <a:ext cx="2010952" cy="18745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4F6D2D-D4BE-E1B0-9007-B65A90FA9FC5}"/>
              </a:ext>
            </a:extLst>
          </p:cNvPr>
          <p:cNvSpPr txBox="1"/>
          <p:nvPr/>
        </p:nvSpPr>
        <p:spPr>
          <a:xfrm>
            <a:off x="6750734" y="4228720"/>
            <a:ext cx="1959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Manufacturing Kits</a:t>
            </a:r>
            <a:br>
              <a:rPr lang="en-US" dirty="0"/>
            </a:br>
            <a:r>
              <a:rPr lang="en-US" dirty="0"/>
              <a:t>$50k</a:t>
            </a:r>
          </a:p>
        </p:txBody>
      </p:sp>
      <p:sp>
        <p:nvSpPr>
          <p:cNvPr id="31" name="Google Shape;115;p8">
            <a:extLst>
              <a:ext uri="{FF2B5EF4-FFF2-40B4-BE49-F238E27FC236}">
                <a16:creationId xmlns:a16="http://schemas.microsoft.com/office/drawing/2014/main" id="{427AA2FA-DE95-6083-70F4-6788E1D6CAA3}"/>
              </a:ext>
            </a:extLst>
          </p:cNvPr>
          <p:cNvSpPr/>
          <p:nvPr/>
        </p:nvSpPr>
        <p:spPr>
          <a:xfrm>
            <a:off x="9952448" y="3315504"/>
            <a:ext cx="2010952" cy="18745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3C5A9E-6578-AE47-37A8-49A688BE1C9F}"/>
              </a:ext>
            </a:extLst>
          </p:cNvPr>
          <p:cNvSpPr txBox="1"/>
          <p:nvPr/>
        </p:nvSpPr>
        <p:spPr>
          <a:xfrm>
            <a:off x="10158188" y="4227536"/>
            <a:ext cx="1805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Marketing &amp; Sales</a:t>
            </a:r>
            <a:br>
              <a:rPr lang="en-US" dirty="0"/>
            </a:br>
            <a:r>
              <a:rPr lang="en-US" dirty="0"/>
              <a:t>$50k</a:t>
            </a:r>
          </a:p>
        </p:txBody>
      </p:sp>
      <p:sp>
        <p:nvSpPr>
          <p:cNvPr id="33" name="Google Shape;115;p8">
            <a:extLst>
              <a:ext uri="{FF2B5EF4-FFF2-40B4-BE49-F238E27FC236}">
                <a16:creationId xmlns:a16="http://schemas.microsoft.com/office/drawing/2014/main" id="{59C9ECE2-B487-AD03-C42F-62D670E948AB}"/>
              </a:ext>
            </a:extLst>
          </p:cNvPr>
          <p:cNvSpPr/>
          <p:nvPr/>
        </p:nvSpPr>
        <p:spPr>
          <a:xfrm>
            <a:off x="3430314" y="3303270"/>
            <a:ext cx="2010952" cy="18745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A34D61-A06D-FD8C-9870-30CDADC5E659}"/>
              </a:ext>
            </a:extLst>
          </p:cNvPr>
          <p:cNvSpPr txBox="1"/>
          <p:nvPr/>
        </p:nvSpPr>
        <p:spPr>
          <a:xfrm>
            <a:off x="3549020" y="4229904"/>
            <a:ext cx="1805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New Hires</a:t>
            </a:r>
            <a:br>
              <a:rPr lang="en-US" dirty="0"/>
            </a:br>
            <a:r>
              <a:rPr lang="en-US" dirty="0"/>
              <a:t>$200k</a:t>
            </a:r>
          </a:p>
        </p:txBody>
      </p:sp>
      <p:pic>
        <p:nvPicPr>
          <p:cNvPr id="8" name="Graphic 7" descr="Group of men outline">
            <a:extLst>
              <a:ext uri="{FF2B5EF4-FFF2-40B4-BE49-F238E27FC236}">
                <a16:creationId xmlns:a16="http://schemas.microsoft.com/office/drawing/2014/main" id="{1FCC0524-A4C3-D172-2BE3-EA256590B4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94426" y="3315504"/>
            <a:ext cx="914400" cy="914400"/>
          </a:xfrm>
          <a:prstGeom prst="rect">
            <a:avLst/>
          </a:prstGeom>
        </p:spPr>
      </p:pic>
      <p:pic>
        <p:nvPicPr>
          <p:cNvPr id="10" name="Graphic 9" descr="Robot outline">
            <a:extLst>
              <a:ext uri="{FF2B5EF4-FFF2-40B4-BE49-F238E27FC236}">
                <a16:creationId xmlns:a16="http://schemas.microsoft.com/office/drawing/2014/main" id="{2A35E452-B570-D4B9-097B-22741F9B7E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0865" y="3338364"/>
            <a:ext cx="914400" cy="914400"/>
          </a:xfrm>
          <a:prstGeom prst="rect">
            <a:avLst/>
          </a:prstGeom>
        </p:spPr>
      </p:pic>
      <p:pic>
        <p:nvPicPr>
          <p:cNvPr id="12" name="Graphic 11" descr="Marketing outline">
            <a:extLst>
              <a:ext uri="{FF2B5EF4-FFF2-40B4-BE49-F238E27FC236}">
                <a16:creationId xmlns:a16="http://schemas.microsoft.com/office/drawing/2014/main" id="{DCA88185-7040-7392-1EBE-E83F507FDE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25150" y="3338364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2E8A98-1D4B-EA4D-A41C-0A34084281E6}"/>
              </a:ext>
            </a:extLst>
          </p:cNvPr>
          <p:cNvSpPr txBox="1"/>
          <p:nvPr/>
        </p:nvSpPr>
        <p:spPr>
          <a:xfrm>
            <a:off x="7525574" y="1242791"/>
            <a:ext cx="4087306" cy="77852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u="sng" dirty="0">
                <a:latin typeface="Roboto" pitchFamily="2" charset="0"/>
                <a:ea typeface="Roboto" pitchFamily="2" charset="0"/>
                <a:cs typeface="+mj-cs"/>
              </a:rPr>
              <a:t>CONTACT 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7C4797-BB9F-A148-8ECC-7EAEA66B51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92" r="9118" b="-1"/>
          <a:stretch/>
        </p:blipFill>
        <p:spPr>
          <a:xfrm>
            <a:off x="0" y="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067107-55F7-3F4C-8C1C-95584250FB22}"/>
              </a:ext>
            </a:extLst>
          </p:cNvPr>
          <p:cNvSpPr/>
          <p:nvPr/>
        </p:nvSpPr>
        <p:spPr>
          <a:xfrm>
            <a:off x="6580262" y="2478280"/>
            <a:ext cx="5611737" cy="3241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US" sz="4000" dirty="0">
                <a:latin typeface="Roboto" pitchFamily="2" charset="0"/>
                <a:ea typeface="Roboto" pitchFamily="2" charset="0"/>
              </a:rPr>
              <a:t>A. Chris Eslami </a:t>
            </a: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US" sz="3600" b="1" dirty="0">
                <a:latin typeface="Roboto" pitchFamily="2" charset="0"/>
                <a:ea typeface="Roboto" pitchFamily="2" charset="0"/>
              </a:rPr>
              <a:t>646.703.1699</a:t>
            </a:r>
            <a:br>
              <a:rPr lang="en-US" sz="3600" b="1" dirty="0">
                <a:latin typeface="Roboto" pitchFamily="2" charset="0"/>
                <a:ea typeface="Roboto" pitchFamily="2" charset="0"/>
              </a:rPr>
            </a:br>
            <a:r>
              <a:rPr lang="en-US" sz="3600" b="1" dirty="0">
                <a:latin typeface="Roboto" pitchFamily="2" charset="0"/>
                <a:ea typeface="Roboto" pitchFamily="2" charset="0"/>
              </a:rPr>
              <a:t>Brooklyn, NY</a:t>
            </a: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US" sz="2000" u="sng" dirty="0">
                <a:latin typeface="Roboto" pitchFamily="2" charset="0"/>
                <a:ea typeface="Roboto" pitchFamily="2" charset="0"/>
              </a:rPr>
              <a:t>chriseslami@selfassemblingsystems.com </a:t>
            </a:r>
          </a:p>
        </p:txBody>
      </p:sp>
      <p:sp>
        <p:nvSpPr>
          <p:cNvPr id="6" name="Google Shape;213;p15">
            <a:extLst>
              <a:ext uri="{FF2B5EF4-FFF2-40B4-BE49-F238E27FC236}">
                <a16:creationId xmlns:a16="http://schemas.microsoft.com/office/drawing/2014/main" id="{87CB1508-BAD8-134A-EA6C-590C36494774}"/>
              </a:ext>
            </a:extLst>
          </p:cNvPr>
          <p:cNvSpPr txBox="1"/>
          <p:nvPr/>
        </p:nvSpPr>
        <p:spPr>
          <a:xfrm>
            <a:off x="7028495" y="84979"/>
            <a:ext cx="483041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13578A"/>
                </a:solidFill>
                <a:latin typeface="Orbitron"/>
                <a:ea typeface="Orbitron"/>
                <a:cs typeface="Orbitron"/>
                <a:sym typeface="Orbitron"/>
              </a:rPr>
              <a:t>THANK YOU!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029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"/>
          <p:cNvSpPr txBox="1"/>
          <p:nvPr/>
        </p:nvSpPr>
        <p:spPr>
          <a:xfrm>
            <a:off x="228600" y="325974"/>
            <a:ext cx="11748052" cy="123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dirty="0">
                <a:solidFill>
                  <a:srgbClr val="13578A"/>
                </a:solidFill>
                <a:latin typeface="Orbitron"/>
                <a:ea typeface="Orbitron"/>
                <a:cs typeface="Orbitron"/>
                <a:sym typeface="Orbitron"/>
              </a:rPr>
              <a:t>PROBLEM: </a:t>
            </a:r>
            <a:r>
              <a:rPr lang="en-US" sz="3000" b="1" i="0" dirty="0">
                <a:latin typeface="Arial Rounded"/>
                <a:ea typeface="Roboto Medium" pitchFamily="2" charset="0"/>
                <a:cs typeface="Orbitron"/>
                <a:sym typeface="Orbitron"/>
              </a:rPr>
              <a:t>The Future of US Students is in Jeopardy Because Millions Will Not Qualify for High-Paying STEM Jobs!</a:t>
            </a:r>
          </a:p>
        </p:txBody>
      </p:sp>
      <p:pic>
        <p:nvPicPr>
          <p:cNvPr id="53" name="Google Shape;53;p3" descr="A group of people sitting at a table with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44501" t="12416" r="1121" b="14659"/>
          <a:stretch/>
        </p:blipFill>
        <p:spPr>
          <a:xfrm>
            <a:off x="660781" y="1760951"/>
            <a:ext cx="2043717" cy="1835284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4" name="Google Shape;54;p3" descr="A person holding a sign in front of a blackboar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r="23456"/>
          <a:stretch/>
        </p:blipFill>
        <p:spPr>
          <a:xfrm>
            <a:off x="660781" y="3797201"/>
            <a:ext cx="2127947" cy="185434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F94A1A6-011D-4A6E-B40E-F5CD53DC36EC}"/>
              </a:ext>
            </a:extLst>
          </p:cNvPr>
          <p:cNvSpPr/>
          <p:nvPr/>
        </p:nvSpPr>
        <p:spPr>
          <a:xfrm>
            <a:off x="2996135" y="2128670"/>
            <a:ext cx="6535491" cy="296668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5FA89F-07C2-3380-0474-12D1A31A9294}"/>
              </a:ext>
            </a:extLst>
          </p:cNvPr>
          <p:cNvSpPr txBox="1"/>
          <p:nvPr/>
        </p:nvSpPr>
        <p:spPr>
          <a:xfrm>
            <a:off x="3269974" y="2435087"/>
            <a:ext cx="56851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Students will not be qualified for the future of work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Millions of unfilled STEM jobs in 2025 because of skill gap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American students are average in math and science compared to other advanced nations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"/>
          <p:cNvSpPr txBox="1"/>
          <p:nvPr/>
        </p:nvSpPr>
        <p:spPr>
          <a:xfrm>
            <a:off x="238538" y="313593"/>
            <a:ext cx="11767931" cy="1261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13578A"/>
                </a:solidFill>
                <a:latin typeface="Orbitron"/>
                <a:ea typeface="Orbitron"/>
                <a:cs typeface="Orbitron"/>
                <a:sym typeface="Orbitron"/>
              </a:rPr>
              <a:t>SOLUTION: </a:t>
            </a:r>
            <a:r>
              <a:rPr lang="en-US" sz="3200" b="1" dirty="0">
                <a:latin typeface="Arial Rounded"/>
                <a:ea typeface="Orbitron"/>
                <a:cs typeface="Orbitron"/>
                <a:sym typeface="Orbitron"/>
              </a:rPr>
              <a:t>Make Robotics Education Cool and Competitive with Cryptocurrency!</a:t>
            </a:r>
            <a:endParaRPr sz="3200" b="1" i="0" dirty="0">
              <a:latin typeface="Arial Rounded"/>
              <a:ea typeface="Orbitron"/>
              <a:cs typeface="Orbitron"/>
              <a:sym typeface="Orbitron"/>
            </a:endParaRPr>
          </a:p>
        </p:txBody>
      </p:sp>
      <p:sp>
        <p:nvSpPr>
          <p:cNvPr id="60" name="Google Shape;60;p4"/>
          <p:cNvSpPr txBox="1"/>
          <p:nvPr/>
        </p:nvSpPr>
        <p:spPr>
          <a:xfrm>
            <a:off x="6023113" y="2295939"/>
            <a:ext cx="5553099" cy="2225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87350" marR="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3F3F3F"/>
                </a:solidFill>
                <a:ea typeface="Roboto Medium"/>
                <a:cs typeface="Roboto Medium"/>
                <a:sym typeface="Roboto Medium"/>
              </a:rPr>
              <a:t>Capture the student’s imagination with STEM learning</a:t>
            </a:r>
          </a:p>
          <a:p>
            <a:pPr marL="387350" marR="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3F3F3F"/>
                </a:solidFill>
                <a:ea typeface="Roboto Medium"/>
                <a:cs typeface="Roboto Medium"/>
                <a:sym typeface="Roboto Medium"/>
              </a:rPr>
              <a:t>Robotics is the gateway to STEM education</a:t>
            </a:r>
          </a:p>
          <a:p>
            <a:pPr marL="387350" marR="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3F3F3F"/>
                </a:solidFill>
                <a:ea typeface="Roboto Medium"/>
                <a:cs typeface="Roboto Medium"/>
                <a:sym typeface="Roboto Medium"/>
              </a:rPr>
              <a:t>STEM jobs pay 2.5 times more than non-STEM jobs now</a:t>
            </a:r>
          </a:p>
          <a:p>
            <a:pPr marL="387350" marR="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3F3F3F"/>
                </a:solidFill>
                <a:ea typeface="Roboto Medium"/>
                <a:cs typeface="Roboto Medium"/>
                <a:sym typeface="Roboto Medium"/>
              </a:rPr>
              <a:t>Access to robotics education to all kids in the US especially in disadvantaged, low-income areas</a:t>
            </a:r>
            <a:endParaRPr dirty="0">
              <a:solidFill>
                <a:srgbClr val="3F3F3F"/>
              </a:solidFill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2" name="Google Shape;62;p4"/>
          <p:cNvPicPr preferRelativeResize="0"/>
          <p:nvPr/>
        </p:nvPicPr>
        <p:blipFill rotWithShape="1">
          <a:blip r:embed="rId3">
            <a:alphaModFix/>
          </a:blip>
          <a:srcRect t="13727" b="13726"/>
          <a:stretch/>
        </p:blipFill>
        <p:spPr>
          <a:xfrm>
            <a:off x="0" y="1768031"/>
            <a:ext cx="5655200" cy="373963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7D10284-188C-4B75-A0D8-5EB31313CEA4}"/>
              </a:ext>
            </a:extLst>
          </p:cNvPr>
          <p:cNvSpPr/>
          <p:nvPr/>
        </p:nvSpPr>
        <p:spPr>
          <a:xfrm>
            <a:off x="5766528" y="2059802"/>
            <a:ext cx="6165657" cy="315608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0;p3">
            <a:extLst>
              <a:ext uri="{FF2B5EF4-FFF2-40B4-BE49-F238E27FC236}">
                <a16:creationId xmlns:a16="http://schemas.microsoft.com/office/drawing/2014/main" id="{DB6C51EA-0A1B-72B4-6FE5-BCE5ED32B9A3}"/>
              </a:ext>
            </a:extLst>
          </p:cNvPr>
          <p:cNvSpPr txBox="1"/>
          <p:nvPr/>
        </p:nvSpPr>
        <p:spPr>
          <a:xfrm>
            <a:off x="228600" y="325974"/>
            <a:ext cx="675699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13578A"/>
                </a:solidFill>
                <a:latin typeface="Orbitron"/>
                <a:ea typeface="Orbitron"/>
                <a:cs typeface="Orbitron"/>
                <a:sym typeface="Orbitron"/>
              </a:rPr>
              <a:t>PRODUCT</a:t>
            </a:r>
            <a:endParaRPr lang="en-US" sz="4400" b="1" i="0" dirty="0">
              <a:solidFill>
                <a:srgbClr val="13578A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233844-1AF2-57DC-9A02-22D28DBC4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599" y="3466502"/>
            <a:ext cx="5125713" cy="2875204"/>
          </a:xfrm>
          <a:prstGeom prst="rect">
            <a:avLst/>
          </a:prstGeom>
        </p:spPr>
      </p:pic>
      <p:pic>
        <p:nvPicPr>
          <p:cNvPr id="6" name="Picture 5" descr="A picture containing text, computer, indoor, electronics&#10;&#10;Description automatically generated">
            <a:extLst>
              <a:ext uri="{FF2B5EF4-FFF2-40B4-BE49-F238E27FC236}">
                <a16:creationId xmlns:a16="http://schemas.microsoft.com/office/drawing/2014/main" id="{7B751200-382A-6A07-A461-966E031C9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462" y="1338329"/>
            <a:ext cx="3760304" cy="501373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1CED9F-8C74-60D1-FC0F-0715473247E4}"/>
              </a:ext>
            </a:extLst>
          </p:cNvPr>
          <p:cNvSpPr/>
          <p:nvPr/>
        </p:nvSpPr>
        <p:spPr>
          <a:xfrm>
            <a:off x="228599" y="1217128"/>
            <a:ext cx="7354957" cy="212361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D69A1E-F369-BB7A-477A-47937B651A4C}"/>
              </a:ext>
            </a:extLst>
          </p:cNvPr>
          <p:cNvSpPr txBox="1"/>
          <p:nvPr/>
        </p:nvSpPr>
        <p:spPr>
          <a:xfrm>
            <a:off x="407504" y="1381539"/>
            <a:ext cx="698720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u="none" strike="noStrike" cap="none" dirty="0" err="1">
                <a:solidFill>
                  <a:schemeClr val="dk1"/>
                </a:solidFill>
                <a:latin typeface="Arial Rounded"/>
                <a:ea typeface="Calibri"/>
                <a:cs typeface="Calibri"/>
                <a:sym typeface="Calibri"/>
              </a:rPr>
              <a:t>Morphbots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Arial Rounded"/>
                <a:ea typeface="Calibri"/>
                <a:cs typeface="Calibri"/>
                <a:sym typeface="Calibri"/>
              </a:rPr>
              <a:t> offers a virtual robotics kit in a gamified setting. Students progress to a physical kit where they apply the same principles, they learned in the Breadboard Game.</a:t>
            </a:r>
            <a:endParaRPr lang="en-US" sz="2400" b="1" dirty="0">
              <a:latin typeface="Arial Rounded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88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"/>
          <p:cNvSpPr/>
          <p:nvPr/>
        </p:nvSpPr>
        <p:spPr>
          <a:xfrm>
            <a:off x="685799" y="1117044"/>
            <a:ext cx="1908605" cy="76944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 Customer: School Districts, Teachers, and Parents</a:t>
            </a:r>
            <a:endParaRPr dirty="0"/>
          </a:p>
        </p:txBody>
      </p:sp>
      <p:sp>
        <p:nvSpPr>
          <p:cNvPr id="107" name="Google Shape;107;p8"/>
          <p:cNvSpPr/>
          <p:nvPr/>
        </p:nvSpPr>
        <p:spPr>
          <a:xfrm>
            <a:off x="3563057" y="1432984"/>
            <a:ext cx="389467" cy="15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8"/>
          <p:cNvSpPr/>
          <p:nvPr/>
        </p:nvSpPr>
        <p:spPr>
          <a:xfrm>
            <a:off x="4921177" y="1117044"/>
            <a:ext cx="2349643" cy="76944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Breadboard Game &amp; 2d Robot Lab, subscription and booking model</a:t>
            </a:r>
            <a:endParaRPr lang="en-US" sz="1400" dirty="0"/>
          </a:p>
        </p:txBody>
      </p:sp>
      <p:sp>
        <p:nvSpPr>
          <p:cNvPr id="109" name="Google Shape;109;p8"/>
          <p:cNvSpPr/>
          <p:nvPr/>
        </p:nvSpPr>
        <p:spPr>
          <a:xfrm>
            <a:off x="9721336" y="1095374"/>
            <a:ext cx="1708150" cy="76944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/>
              <a:t>Robotics Kit $79.99/student</a:t>
            </a:r>
            <a:endParaRPr sz="1400" b="1" dirty="0"/>
          </a:p>
        </p:txBody>
      </p:sp>
      <p:sp>
        <p:nvSpPr>
          <p:cNvPr id="112" name="Google Shape;112;p8"/>
          <p:cNvSpPr/>
          <p:nvPr/>
        </p:nvSpPr>
        <p:spPr>
          <a:xfrm>
            <a:off x="8301344" y="1432984"/>
            <a:ext cx="389467" cy="15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8"/>
          <p:cNvSpPr/>
          <p:nvPr/>
        </p:nvSpPr>
        <p:spPr>
          <a:xfrm>
            <a:off x="403146" y="2142066"/>
            <a:ext cx="2426885" cy="368723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 Customer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buClr>
                <a:schemeClr val="dk1"/>
              </a:buClr>
              <a:buSzPts val="1200"/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dk1"/>
                </a:solidFill>
                <a:cs typeface="Calibri"/>
                <a:sym typeface="Calibri"/>
              </a:rPr>
              <a:t>13,800 public school districts in the US</a:t>
            </a:r>
            <a:endParaRPr lang="en-US" sz="1600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3.3 million full/part-time K12 teachers in US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dk1"/>
                </a:solidFill>
                <a:cs typeface="Calibri"/>
                <a:sym typeface="Calibri"/>
              </a:rPr>
              <a:t>Over 63 million parents (children under 18) in US</a:t>
            </a:r>
            <a:endParaRPr sz="1600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ingdings" panose="05000000000000000000" pitchFamily="2" charset="2"/>
              <a:buChar char="q"/>
            </a:pPr>
            <a:r>
              <a:rPr lang="en-US" sz="160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34 </a:t>
            </a: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million K12 students in US</a:t>
            </a:r>
            <a:b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</a:b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(4</a:t>
            </a:r>
            <a:r>
              <a:rPr lang="en-US" sz="1600" baseline="30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th</a:t>
            </a: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– 12</a:t>
            </a:r>
            <a:r>
              <a:rPr lang="en-US" sz="1600" baseline="30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th</a:t>
            </a: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grade)</a:t>
            </a:r>
            <a:endParaRPr sz="1600" dirty="0"/>
          </a:p>
        </p:txBody>
      </p:sp>
      <p:sp>
        <p:nvSpPr>
          <p:cNvPr id="117" name="Google Shape;117;p8"/>
          <p:cNvSpPr/>
          <p:nvPr/>
        </p:nvSpPr>
        <p:spPr>
          <a:xfrm>
            <a:off x="4882557" y="2142066"/>
            <a:ext cx="2426885" cy="368723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7030A0"/>
                </a:solidFill>
                <a:latin typeface="Orbitron" panose="02000000000000000000" pitchFamily="2" charset="0"/>
                <a:ea typeface="Calibri"/>
                <a:cs typeface="Calibri"/>
                <a:sym typeface="Calibri"/>
              </a:rPr>
              <a:t>Breadboard Game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030A0"/>
                </a:solidFill>
                <a:latin typeface="+mj-lt"/>
                <a:ea typeface="Calibri"/>
                <a:cs typeface="Calibri"/>
                <a:sym typeface="Calibri"/>
              </a:rPr>
              <a:t>(Educational Video Game)</a:t>
            </a:r>
            <a:endParaRPr lang="en-US" sz="1400" dirty="0">
              <a:solidFill>
                <a:srgbClr val="7030A0"/>
              </a:solidFill>
              <a:latin typeface="+mj-l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Breadboard Game, $.99(seat)/month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Chromebook compatible – most school have one</a:t>
            </a:r>
            <a:endParaRPr sz="1600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2d Robot Lab, $5/hour to rent robot remotely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8"/>
          <p:cNvSpPr/>
          <p:nvPr/>
        </p:nvSpPr>
        <p:spPr>
          <a:xfrm>
            <a:off x="9361968" y="2142066"/>
            <a:ext cx="2426885" cy="368723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7030A0"/>
                </a:solidFill>
                <a:latin typeface="Orbitron" panose="02000000000000000000" pitchFamily="2" charset="0"/>
                <a:cs typeface="Calibri"/>
                <a:sym typeface="Calibri"/>
              </a:rPr>
              <a:t>Intro To Robotics </a:t>
            </a:r>
            <a:r>
              <a:rPr lang="en-US" sz="1400" b="1" dirty="0">
                <a:solidFill>
                  <a:srgbClr val="7030A0"/>
                </a:solidFill>
                <a:latin typeface="+mj-lt"/>
                <a:cs typeface="Calibri"/>
                <a:sym typeface="Calibri"/>
              </a:rPr>
              <a:t>(Physical Robotic Kit with Online Course)</a:t>
            </a:r>
            <a:endParaRPr sz="1400" dirty="0">
              <a:solidFill>
                <a:srgbClr val="7030A0"/>
              </a:solidFill>
              <a:latin typeface="+mj-l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Tailored robotic kit packaged with online course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Teacher dashboard with professional instruction for beginner</a:t>
            </a:r>
            <a:endParaRPr sz="1600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Aligned with STEM curriculum standards</a:t>
            </a:r>
            <a:endParaRPr sz="1600" dirty="0"/>
          </a:p>
          <a:p>
            <a:pPr marL="115888" marR="0" lvl="0" indent="-3968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50;p3">
            <a:extLst>
              <a:ext uri="{FF2B5EF4-FFF2-40B4-BE49-F238E27FC236}">
                <a16:creationId xmlns:a16="http://schemas.microsoft.com/office/drawing/2014/main" id="{356AE579-B867-0BD9-A3D2-99D817A43BA8}"/>
              </a:ext>
            </a:extLst>
          </p:cNvPr>
          <p:cNvSpPr txBox="1"/>
          <p:nvPr/>
        </p:nvSpPr>
        <p:spPr>
          <a:xfrm>
            <a:off x="230264" y="323359"/>
            <a:ext cx="675699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dirty="0">
                <a:solidFill>
                  <a:srgbClr val="13578A"/>
                </a:solidFill>
                <a:latin typeface="Orbitron"/>
                <a:ea typeface="Orbitron"/>
                <a:cs typeface="Orbitron"/>
                <a:sym typeface="Orbitron"/>
              </a:rPr>
              <a:t>BUSINESS MODEL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1;p11">
            <a:extLst>
              <a:ext uri="{FF2B5EF4-FFF2-40B4-BE49-F238E27FC236}">
                <a16:creationId xmlns:a16="http://schemas.microsoft.com/office/drawing/2014/main" id="{77953D6C-FB3B-E9AA-88F4-F940F24FA0FD}"/>
              </a:ext>
            </a:extLst>
          </p:cNvPr>
          <p:cNvSpPr txBox="1"/>
          <p:nvPr/>
        </p:nvSpPr>
        <p:spPr>
          <a:xfrm>
            <a:off x="228600" y="325974"/>
            <a:ext cx="655497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13578A"/>
                </a:solidFill>
                <a:latin typeface="Orbitron"/>
                <a:ea typeface="Orbitron"/>
                <a:cs typeface="Orbitron"/>
                <a:sym typeface="Orbitron"/>
              </a:rPr>
              <a:t>TRACTION</a:t>
            </a:r>
            <a:endParaRPr sz="4400" b="1" i="0" dirty="0">
              <a:solidFill>
                <a:srgbClr val="13578A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3" name="Google Shape;115;p8">
            <a:extLst>
              <a:ext uri="{FF2B5EF4-FFF2-40B4-BE49-F238E27FC236}">
                <a16:creationId xmlns:a16="http://schemas.microsoft.com/office/drawing/2014/main" id="{E4DC77B2-0392-ADB3-8A7D-8CC164ECBD26}"/>
              </a:ext>
            </a:extLst>
          </p:cNvPr>
          <p:cNvSpPr/>
          <p:nvPr/>
        </p:nvSpPr>
        <p:spPr>
          <a:xfrm>
            <a:off x="1764807" y="2107853"/>
            <a:ext cx="2426885" cy="368723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15;p8">
            <a:extLst>
              <a:ext uri="{FF2B5EF4-FFF2-40B4-BE49-F238E27FC236}">
                <a16:creationId xmlns:a16="http://schemas.microsoft.com/office/drawing/2014/main" id="{8D76147B-E403-FEF4-B96D-82A561D22FAE}"/>
              </a:ext>
            </a:extLst>
          </p:cNvPr>
          <p:cNvSpPr/>
          <p:nvPr/>
        </p:nvSpPr>
        <p:spPr>
          <a:xfrm>
            <a:off x="7840928" y="2112444"/>
            <a:ext cx="2426885" cy="368723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5608F4-7DE8-5CDC-6A41-CD5B79471FDA}"/>
              </a:ext>
            </a:extLst>
          </p:cNvPr>
          <p:cNvSpPr txBox="1"/>
          <p:nvPr/>
        </p:nvSpPr>
        <p:spPr>
          <a:xfrm>
            <a:off x="2037522" y="3275517"/>
            <a:ext cx="1848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$5k in lifetime sales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FDB91C-1F3D-D5F7-B3FD-2FFAFDAE2FB1}"/>
              </a:ext>
            </a:extLst>
          </p:cNvPr>
          <p:cNvSpPr txBox="1"/>
          <p:nvPr/>
        </p:nvSpPr>
        <p:spPr>
          <a:xfrm>
            <a:off x="8130032" y="3331080"/>
            <a:ext cx="1848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220 users enrolled on online course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2ABF8-F107-E20F-5453-1B0E42AA261F}"/>
              </a:ext>
            </a:extLst>
          </p:cNvPr>
          <p:cNvSpPr txBox="1"/>
          <p:nvPr/>
        </p:nvSpPr>
        <p:spPr>
          <a:xfrm>
            <a:off x="2033339" y="4766346"/>
            <a:ext cx="1848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Sales from robotic kit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538F5-A62F-C250-127F-71096F8A802A}"/>
              </a:ext>
            </a:extLst>
          </p:cNvPr>
          <p:cNvSpPr txBox="1"/>
          <p:nvPr/>
        </p:nvSpPr>
        <p:spPr>
          <a:xfrm>
            <a:off x="8130032" y="4792288"/>
            <a:ext cx="1848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Students from 3 different schools</a:t>
            </a:r>
          </a:p>
        </p:txBody>
      </p:sp>
      <p:pic>
        <p:nvPicPr>
          <p:cNvPr id="12" name="Graphic 11" descr="Coins outline">
            <a:extLst>
              <a:ext uri="{FF2B5EF4-FFF2-40B4-BE49-F238E27FC236}">
                <a16:creationId xmlns:a16="http://schemas.microsoft.com/office/drawing/2014/main" id="{33A2BF5F-311C-96F2-9C55-D5979646B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0478" y="2263079"/>
            <a:ext cx="914400" cy="914400"/>
          </a:xfrm>
          <a:prstGeom prst="rect">
            <a:avLst/>
          </a:prstGeom>
        </p:spPr>
      </p:pic>
      <p:pic>
        <p:nvPicPr>
          <p:cNvPr id="14" name="Graphic 13" descr="School boy outline">
            <a:extLst>
              <a:ext uri="{FF2B5EF4-FFF2-40B4-BE49-F238E27FC236}">
                <a16:creationId xmlns:a16="http://schemas.microsoft.com/office/drawing/2014/main" id="{1D1E53A1-3CAD-7FC9-C3F9-EFF7767663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97170" y="226307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783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6734" y="2508862"/>
            <a:ext cx="758066" cy="75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9"/>
          <p:cNvPicPr preferRelativeResize="0"/>
          <p:nvPr/>
        </p:nvPicPr>
        <p:blipFill rotWithShape="1">
          <a:blip r:embed="rId4">
            <a:alphaModFix/>
          </a:blip>
          <a:srcRect l="6712" t="-6316" r="13454"/>
          <a:stretch/>
        </p:blipFill>
        <p:spPr>
          <a:xfrm>
            <a:off x="1961189" y="1302719"/>
            <a:ext cx="771887" cy="68404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9"/>
          <p:cNvSpPr txBox="1"/>
          <p:nvPr/>
        </p:nvSpPr>
        <p:spPr>
          <a:xfrm>
            <a:off x="228600" y="325974"/>
            <a:ext cx="6810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13578A"/>
                </a:solidFill>
                <a:latin typeface="Orbitron"/>
                <a:ea typeface="Orbitron"/>
                <a:cs typeface="Orbitron"/>
                <a:sym typeface="Orbitron"/>
              </a:rPr>
              <a:t>COMPETITION</a:t>
            </a:r>
            <a:endParaRPr sz="4400" b="1" i="0" dirty="0">
              <a:solidFill>
                <a:srgbClr val="13578A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27" name="Google Shape;127;p9"/>
          <p:cNvSpPr txBox="1"/>
          <p:nvPr/>
        </p:nvSpPr>
        <p:spPr>
          <a:xfrm>
            <a:off x="5256360" y="811768"/>
            <a:ext cx="16792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13578A"/>
                </a:solidFill>
                <a:latin typeface="Roboto"/>
                <a:ea typeface="Roboto"/>
                <a:cs typeface="Roboto"/>
                <a:sym typeface="Roboto"/>
              </a:rPr>
              <a:t>Low Cost</a:t>
            </a:r>
            <a:endParaRPr/>
          </a:p>
        </p:txBody>
      </p:sp>
      <p:cxnSp>
        <p:nvCxnSpPr>
          <p:cNvPr id="128" name="Google Shape;128;p9"/>
          <p:cNvCxnSpPr/>
          <p:nvPr/>
        </p:nvCxnSpPr>
        <p:spPr>
          <a:xfrm>
            <a:off x="6096000" y="1181100"/>
            <a:ext cx="0" cy="4496686"/>
          </a:xfrm>
          <a:prstGeom prst="straightConnector1">
            <a:avLst/>
          </a:prstGeom>
          <a:noFill/>
          <a:ln w="38100" cap="flat" cmpd="sng">
            <a:solidFill>
              <a:srgbClr val="13578A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9" name="Google Shape;129;p9"/>
          <p:cNvCxnSpPr/>
          <p:nvPr/>
        </p:nvCxnSpPr>
        <p:spPr>
          <a:xfrm rot="10800000">
            <a:off x="1899132" y="3467100"/>
            <a:ext cx="8484780" cy="38100"/>
          </a:xfrm>
          <a:prstGeom prst="straightConnector1">
            <a:avLst/>
          </a:prstGeom>
          <a:noFill/>
          <a:ln w="38100" cap="flat" cmpd="sng">
            <a:solidFill>
              <a:srgbClr val="13578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0" name="Google Shape;130;p9"/>
          <p:cNvSpPr txBox="1"/>
          <p:nvPr/>
        </p:nvSpPr>
        <p:spPr>
          <a:xfrm>
            <a:off x="228600" y="3143934"/>
            <a:ext cx="17844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13578A"/>
                </a:solidFill>
                <a:latin typeface="Roboto"/>
                <a:ea typeface="Roboto"/>
                <a:cs typeface="Roboto"/>
                <a:sym typeface="Roboto"/>
              </a:rPr>
              <a:t>Hard to Use</a:t>
            </a:r>
            <a:endParaRPr/>
          </a:p>
        </p:txBody>
      </p:sp>
      <p:sp>
        <p:nvSpPr>
          <p:cNvPr id="131" name="Google Shape;131;p9"/>
          <p:cNvSpPr txBox="1"/>
          <p:nvPr/>
        </p:nvSpPr>
        <p:spPr>
          <a:xfrm>
            <a:off x="10497879" y="3143933"/>
            <a:ext cx="19811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13578A"/>
                </a:solidFill>
                <a:latin typeface="Roboto"/>
                <a:ea typeface="Roboto"/>
                <a:cs typeface="Roboto"/>
                <a:sym typeface="Roboto"/>
              </a:rPr>
              <a:t>Easy to Use</a:t>
            </a:r>
            <a:endParaRPr/>
          </a:p>
        </p:txBody>
      </p:sp>
      <p:sp>
        <p:nvSpPr>
          <p:cNvPr id="132" name="Google Shape;132;p9"/>
          <p:cNvSpPr txBox="1"/>
          <p:nvPr/>
        </p:nvSpPr>
        <p:spPr>
          <a:xfrm>
            <a:off x="5207072" y="5673237"/>
            <a:ext cx="17778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13578A"/>
                </a:solidFill>
                <a:latin typeface="Roboto"/>
                <a:ea typeface="Roboto"/>
                <a:cs typeface="Roboto"/>
                <a:sym typeface="Roboto"/>
              </a:rPr>
              <a:t>High Cost</a:t>
            </a:r>
            <a:endParaRPr/>
          </a:p>
        </p:txBody>
      </p:sp>
      <p:pic>
        <p:nvPicPr>
          <p:cNvPr id="133" name="Google Shape;133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19954" y="1013367"/>
            <a:ext cx="1578433" cy="1262747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9"/>
          <p:cNvSpPr txBox="1"/>
          <p:nvPr/>
        </p:nvSpPr>
        <p:spPr>
          <a:xfrm>
            <a:off x="8745913" y="2276114"/>
            <a:ext cx="21265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13578A"/>
                </a:solidFill>
                <a:latin typeface="Roboto"/>
                <a:ea typeface="Roboto"/>
                <a:cs typeface="Roboto"/>
                <a:sym typeface="Roboto"/>
              </a:rPr>
              <a:t>Morphbots</a:t>
            </a:r>
            <a:r>
              <a:rPr lang="en-US" sz="1800" b="1" dirty="0">
                <a:solidFill>
                  <a:srgbClr val="13578A"/>
                </a:solidFill>
                <a:latin typeface="Roboto"/>
                <a:ea typeface="Roboto"/>
                <a:cs typeface="Roboto"/>
                <a:sym typeface="Roboto"/>
              </a:rPr>
              <a:t>®</a:t>
            </a:r>
            <a:endParaRPr sz="1800" b="1" dirty="0">
              <a:solidFill>
                <a:srgbClr val="13578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9"/>
          <p:cNvSpPr txBox="1"/>
          <p:nvPr/>
        </p:nvSpPr>
        <p:spPr>
          <a:xfrm>
            <a:off x="1209122" y="1385681"/>
            <a:ext cx="85904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Cue Robot</a:t>
            </a:r>
            <a:endParaRPr/>
          </a:p>
        </p:txBody>
      </p:sp>
      <p:sp>
        <p:nvSpPr>
          <p:cNvPr id="136" name="Google Shape;136;p9"/>
          <p:cNvSpPr txBox="1"/>
          <p:nvPr/>
        </p:nvSpPr>
        <p:spPr>
          <a:xfrm>
            <a:off x="2486356" y="2525474"/>
            <a:ext cx="12109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Finch Robot 2.0</a:t>
            </a:r>
            <a:endParaRPr/>
          </a:p>
        </p:txBody>
      </p:sp>
      <p:sp>
        <p:nvSpPr>
          <p:cNvPr id="137" name="Google Shape;137;p9"/>
          <p:cNvSpPr txBox="1"/>
          <p:nvPr/>
        </p:nvSpPr>
        <p:spPr>
          <a:xfrm>
            <a:off x="2784985" y="3789445"/>
            <a:ext cx="16267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Mindstorms EV3</a:t>
            </a:r>
            <a:endParaRPr/>
          </a:p>
        </p:txBody>
      </p:sp>
      <p:sp>
        <p:nvSpPr>
          <p:cNvPr id="138" name="Google Shape;138;p9"/>
          <p:cNvSpPr txBox="1"/>
          <p:nvPr/>
        </p:nvSpPr>
        <p:spPr>
          <a:xfrm>
            <a:off x="3414822" y="4859976"/>
            <a:ext cx="194542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V5 Classroom Starter Kit</a:t>
            </a:r>
            <a:endParaRPr/>
          </a:p>
        </p:txBody>
      </p:sp>
      <p:pic>
        <p:nvPicPr>
          <p:cNvPr id="139" name="Google Shape;139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37280" y="3678997"/>
            <a:ext cx="847705" cy="847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79072" y="4841057"/>
            <a:ext cx="646331" cy="646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9" descr="Text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95939" y="4511095"/>
            <a:ext cx="1565250" cy="47444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9"/>
          <p:cNvSpPr txBox="1"/>
          <p:nvPr/>
        </p:nvSpPr>
        <p:spPr>
          <a:xfrm>
            <a:off x="4277362" y="1262345"/>
            <a:ext cx="13796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Minecraft</a:t>
            </a:r>
            <a:endParaRPr/>
          </a:p>
        </p:txBody>
      </p:sp>
      <p:pic>
        <p:nvPicPr>
          <p:cNvPr id="143" name="Google Shape;143;p9" descr="Text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988103" y="1514895"/>
            <a:ext cx="1777856" cy="517117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9"/>
          <p:cNvSpPr txBox="1"/>
          <p:nvPr/>
        </p:nvSpPr>
        <p:spPr>
          <a:xfrm>
            <a:off x="586296" y="3941845"/>
            <a:ext cx="16267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Modular Robotics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EEFD2993-7878-4E0F-A327-E935DE5B09BE}"/>
              </a:ext>
            </a:extLst>
          </p:cNvPr>
          <p:cNvSpPr/>
          <p:nvPr/>
        </p:nvSpPr>
        <p:spPr>
          <a:xfrm>
            <a:off x="6595110" y="2336860"/>
            <a:ext cx="5201133" cy="4432137"/>
          </a:xfrm>
          <a:prstGeom prst="flowChartConnecto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3559176B-F2D8-44DC-A7BE-532D014CA060}"/>
              </a:ext>
            </a:extLst>
          </p:cNvPr>
          <p:cNvSpPr/>
          <p:nvPr/>
        </p:nvSpPr>
        <p:spPr>
          <a:xfrm>
            <a:off x="7469342" y="3536702"/>
            <a:ext cx="3399821" cy="3218373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25C9C399-3B0B-4D65-9335-A01ABCDA0A21}"/>
              </a:ext>
            </a:extLst>
          </p:cNvPr>
          <p:cNvSpPr/>
          <p:nvPr/>
        </p:nvSpPr>
        <p:spPr>
          <a:xfrm>
            <a:off x="8253259" y="4808658"/>
            <a:ext cx="1831985" cy="1959010"/>
          </a:xfrm>
          <a:prstGeom prst="flowChartConnector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994D23-E0FC-4CC1-B3B1-3C0ED1C6D755}"/>
              </a:ext>
            </a:extLst>
          </p:cNvPr>
          <p:cNvSpPr txBox="1"/>
          <p:nvPr/>
        </p:nvSpPr>
        <p:spPr>
          <a:xfrm>
            <a:off x="7354958" y="2859168"/>
            <a:ext cx="3764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The TAM for the global Educational Games market is $88.11 billion 2027(F)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79968B-B118-461B-A4D8-9A56B07D478F}"/>
              </a:ext>
            </a:extLst>
          </p:cNvPr>
          <p:cNvSpPr txBox="1"/>
          <p:nvPr/>
        </p:nvSpPr>
        <p:spPr>
          <a:xfrm>
            <a:off x="7787711" y="3976332"/>
            <a:ext cx="27630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Our SAM is $4.1billion 2025(F) for US K12 Educational Based video games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419D0A-0F9C-48F0-8DDE-D7D0E51DA4A5}"/>
              </a:ext>
            </a:extLst>
          </p:cNvPr>
          <p:cNvSpPr txBox="1"/>
          <p:nvPr/>
        </p:nvSpPr>
        <p:spPr>
          <a:xfrm>
            <a:off x="8399472" y="5145889"/>
            <a:ext cx="15108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Our SOM is $615 million for the </a:t>
            </a:r>
            <a:r>
              <a:rPr lang="en-US" sz="1400" b="1" dirty="0" err="1">
                <a:solidFill>
                  <a:schemeClr val="bg1"/>
                </a:solidFill>
              </a:rPr>
              <a:t>NorthEast</a:t>
            </a:r>
            <a:r>
              <a:rPr lang="en-US" sz="1400" b="1" dirty="0">
                <a:solidFill>
                  <a:schemeClr val="bg1"/>
                </a:solidFill>
              </a:rPr>
              <a:t> US K12 Educational Based video games</a:t>
            </a:r>
          </a:p>
        </p:txBody>
      </p:sp>
      <p:sp>
        <p:nvSpPr>
          <p:cNvPr id="8" name="Google Shape;78;p7">
            <a:extLst>
              <a:ext uri="{FF2B5EF4-FFF2-40B4-BE49-F238E27FC236}">
                <a16:creationId xmlns:a16="http://schemas.microsoft.com/office/drawing/2014/main" id="{4F5AAFD7-7B2B-4D54-A11D-CD901FD5CCFD}"/>
              </a:ext>
            </a:extLst>
          </p:cNvPr>
          <p:cNvSpPr txBox="1"/>
          <p:nvPr/>
        </p:nvSpPr>
        <p:spPr>
          <a:xfrm>
            <a:off x="228599" y="325974"/>
            <a:ext cx="10891007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13578A"/>
                </a:solidFill>
                <a:latin typeface="Orbitron"/>
                <a:ea typeface="Orbitron"/>
                <a:cs typeface="Orbitron"/>
                <a:sym typeface="Orbitron"/>
              </a:rPr>
              <a:t>GO-TO-MARKET</a:t>
            </a:r>
            <a:endParaRPr sz="4400" b="1" i="0" dirty="0">
              <a:solidFill>
                <a:srgbClr val="13578A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84B9734-85E3-4C1C-A7E8-D5D6326DA7AC}"/>
              </a:ext>
            </a:extLst>
          </p:cNvPr>
          <p:cNvSpPr/>
          <p:nvPr/>
        </p:nvSpPr>
        <p:spPr>
          <a:xfrm>
            <a:off x="110491" y="1200939"/>
            <a:ext cx="6618300" cy="181061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81127E-F787-AA7D-EEF1-06CA3EB74E1A}"/>
              </a:ext>
            </a:extLst>
          </p:cNvPr>
          <p:cNvSpPr txBox="1"/>
          <p:nvPr/>
        </p:nvSpPr>
        <p:spPr>
          <a:xfrm>
            <a:off x="347870" y="1361661"/>
            <a:ext cx="59932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Customer acquisition will come from two strategies—direct sales: door knocking, physical presentations, and online presentations. The second strategy will be from online sales: Google ads, SEO to website, social media (Facebook, LinkedIn, and Twitter).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63D6962-5279-35B8-C831-AE12AE571839}"/>
              </a:ext>
            </a:extLst>
          </p:cNvPr>
          <p:cNvSpPr/>
          <p:nvPr/>
        </p:nvSpPr>
        <p:spPr>
          <a:xfrm>
            <a:off x="110491" y="3355147"/>
            <a:ext cx="5985509" cy="241948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6BA9BC-A391-470C-FFBD-0FC33A7734EF}"/>
              </a:ext>
            </a:extLst>
          </p:cNvPr>
          <p:cNvSpPr txBox="1"/>
          <p:nvPr/>
        </p:nvSpPr>
        <p:spPr>
          <a:xfrm rot="10800000" flipV="1">
            <a:off x="395757" y="3536704"/>
            <a:ext cx="52722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major public relations strategy will be used to help market </a:t>
            </a:r>
            <a:r>
              <a:rPr lang="en-US" dirty="0" err="1"/>
              <a:t>Morphbots</a:t>
            </a:r>
            <a:r>
              <a:rPr lang="en-US" dirty="0"/>
              <a:t> as a leader in robotics education. Media relations, public speaking events, exclusive networking group, and a loyalty campaign will market </a:t>
            </a:r>
            <a:r>
              <a:rPr lang="en-US" dirty="0" err="1"/>
              <a:t>Morphbots</a:t>
            </a:r>
            <a:r>
              <a:rPr lang="en-US" dirty="0"/>
              <a:t> as the gamechanger in robotics education.</a:t>
            </a:r>
          </a:p>
        </p:txBody>
      </p:sp>
    </p:spTree>
    <p:extLst>
      <p:ext uri="{BB962C8B-B14F-4D97-AF65-F5344CB8AC3E}">
        <p14:creationId xmlns:p14="http://schemas.microsoft.com/office/powerpoint/2010/main" val="312684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"/>
          <p:cNvSpPr txBox="1"/>
          <p:nvPr/>
        </p:nvSpPr>
        <p:spPr>
          <a:xfrm>
            <a:off x="228599" y="325974"/>
            <a:ext cx="1094642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cap="none" dirty="0">
                <a:solidFill>
                  <a:srgbClr val="13578A"/>
                </a:solidFill>
                <a:latin typeface="Orbitron"/>
                <a:ea typeface="Orbitron"/>
                <a:cs typeface="Orbitron"/>
                <a:sym typeface="Orbitron"/>
              </a:rPr>
              <a:t>TEAM</a:t>
            </a:r>
            <a:endParaRPr sz="4400" dirty="0"/>
          </a:p>
        </p:txBody>
      </p:sp>
      <p:pic>
        <p:nvPicPr>
          <p:cNvPr id="3" name="Picture 2" descr="A picture containing person, person, wall, indoor&#10;&#10;Description automatically generated">
            <a:extLst>
              <a:ext uri="{FF2B5EF4-FFF2-40B4-BE49-F238E27FC236}">
                <a16:creationId xmlns:a16="http://schemas.microsoft.com/office/drawing/2014/main" id="{8CFA579C-ACC9-E8D4-8B49-90F9326F8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296119"/>
            <a:ext cx="2708911" cy="2451898"/>
          </a:xfrm>
          <a:prstGeom prst="rect">
            <a:avLst/>
          </a:prstGeom>
        </p:spPr>
      </p:pic>
      <p:pic>
        <p:nvPicPr>
          <p:cNvPr id="5" name="Picture 4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DAF814B3-3719-DFA4-BDE8-295C1F08FB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151" y="1296119"/>
            <a:ext cx="2129169" cy="2451898"/>
          </a:xfrm>
          <a:prstGeom prst="rect">
            <a:avLst/>
          </a:prstGeom>
        </p:spPr>
      </p:pic>
      <p:pic>
        <p:nvPicPr>
          <p:cNvPr id="7" name="Picture 6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4E9136D9-85D1-A992-777D-6BED26C3B2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962" y="1296119"/>
            <a:ext cx="2025644" cy="2451898"/>
          </a:xfrm>
          <a:prstGeom prst="rect">
            <a:avLst/>
          </a:prstGeom>
        </p:spPr>
      </p:pic>
      <p:pic>
        <p:nvPicPr>
          <p:cNvPr id="9" name="Picture 8" descr="A person in a blue shirt&#10;&#10;Description automatically generated with medium confidence">
            <a:extLst>
              <a:ext uri="{FF2B5EF4-FFF2-40B4-BE49-F238E27FC236}">
                <a16:creationId xmlns:a16="http://schemas.microsoft.com/office/drawing/2014/main" id="{10AAB5FA-56A3-466A-5000-D694DE0557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187" y="1296119"/>
            <a:ext cx="2008829" cy="24518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024E7A-85E5-49D4-4DE7-5C4F7B685ECA}"/>
              </a:ext>
            </a:extLst>
          </p:cNvPr>
          <p:cNvSpPr txBox="1"/>
          <p:nvPr/>
        </p:nvSpPr>
        <p:spPr>
          <a:xfrm>
            <a:off x="331470" y="3931920"/>
            <a:ext cx="28174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As the CEO of </a:t>
            </a:r>
            <a:r>
              <a:rPr lang="en-US" dirty="0" err="1">
                <a:latin typeface="Roboto" pitchFamily="2" charset="0"/>
                <a:ea typeface="Roboto" pitchFamily="2" charset="0"/>
              </a:rPr>
              <a:t>Morphbots</a:t>
            </a:r>
            <a:r>
              <a:rPr lang="en-US" dirty="0">
                <a:latin typeface="Roboto" pitchFamily="2" charset="0"/>
                <a:ea typeface="Roboto" pitchFamily="2" charset="0"/>
              </a:rPr>
              <a:t>, Chris is a selling machine that believes education is the key.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B96817-1E3E-82CE-E1E7-6C91ABD719ED}"/>
              </a:ext>
            </a:extLst>
          </p:cNvPr>
          <p:cNvSpPr txBox="1"/>
          <p:nvPr/>
        </p:nvSpPr>
        <p:spPr>
          <a:xfrm>
            <a:off x="9677400" y="3931919"/>
            <a:ext cx="2514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Sudarshan is the Business Advisor of </a:t>
            </a:r>
            <a:r>
              <a:rPr lang="en-US" dirty="0" err="1">
                <a:latin typeface="Roboto" pitchFamily="2" charset="0"/>
                <a:ea typeface="Roboto" pitchFamily="2" charset="0"/>
              </a:rPr>
              <a:t>Morphbots</a:t>
            </a:r>
            <a:r>
              <a:rPr lang="en-US" dirty="0">
                <a:latin typeface="Roboto" pitchFamily="2" charset="0"/>
                <a:ea typeface="Roboto" pitchFamily="2" charset="0"/>
              </a:rPr>
              <a:t>. He brings experience with robotics with his own robotics company </a:t>
            </a:r>
            <a:r>
              <a:rPr lang="en-US" dirty="0" err="1">
                <a:latin typeface="Roboto" pitchFamily="2" charset="0"/>
                <a:ea typeface="Roboto" pitchFamily="2" charset="0"/>
              </a:rPr>
              <a:t>Coboticca</a:t>
            </a:r>
            <a:r>
              <a:rPr lang="en-US" dirty="0">
                <a:latin typeface="Roboto" pitchFamily="2" charset="0"/>
                <a:ea typeface="Roboto" pitchFamily="2" charset="0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8665EC-E8F4-5CA1-199D-F2401FF835A7}"/>
              </a:ext>
            </a:extLst>
          </p:cNvPr>
          <p:cNvSpPr txBox="1"/>
          <p:nvPr/>
        </p:nvSpPr>
        <p:spPr>
          <a:xfrm>
            <a:off x="6859962" y="3931919"/>
            <a:ext cx="2514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Alex is the Playful Learning Science Advisor. He designed the </a:t>
            </a:r>
            <a:r>
              <a:rPr lang="en-US" dirty="0" err="1">
                <a:latin typeface="Roboto" pitchFamily="2" charset="0"/>
                <a:ea typeface="Roboto" pitchFamily="2" charset="0"/>
              </a:rPr>
              <a:t>Gamestar</a:t>
            </a:r>
            <a:r>
              <a:rPr lang="en-US" dirty="0">
                <a:latin typeface="Roboto" pitchFamily="2" charset="0"/>
                <a:ea typeface="Roboto" pitchFamily="2" charset="0"/>
              </a:rPr>
              <a:t> Mechanic video game that teaches K12 students how to develop their own video games.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D24A77-45B8-B950-ED4D-F99337DD3A30}"/>
              </a:ext>
            </a:extLst>
          </p:cNvPr>
          <p:cNvSpPr txBox="1"/>
          <p:nvPr/>
        </p:nvSpPr>
        <p:spPr>
          <a:xfrm>
            <a:off x="3747135" y="3948761"/>
            <a:ext cx="2514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Alan is the CTO of </a:t>
            </a:r>
            <a:r>
              <a:rPr lang="en-US" dirty="0" err="1">
                <a:latin typeface="Roboto" pitchFamily="2" charset="0"/>
                <a:ea typeface="Roboto" pitchFamily="2" charset="0"/>
              </a:rPr>
              <a:t>Morphbots</a:t>
            </a:r>
            <a:r>
              <a:rPr lang="en-US" dirty="0">
                <a:latin typeface="Roboto" pitchFamily="2" charset="0"/>
                <a:ea typeface="Roboto" pitchFamily="2" charset="0"/>
              </a:rPr>
              <a:t>. In his last startup, </a:t>
            </a:r>
            <a:r>
              <a:rPr lang="en-US" dirty="0" err="1">
                <a:latin typeface="Roboto" pitchFamily="2" charset="0"/>
                <a:ea typeface="Roboto" pitchFamily="2" charset="0"/>
              </a:rPr>
              <a:t>Voxon</a:t>
            </a:r>
            <a:r>
              <a:rPr lang="en-US" dirty="0">
                <a:latin typeface="Roboto" pitchFamily="2" charset="0"/>
                <a:ea typeface="Roboto" pitchFamily="2" charset="0"/>
              </a:rPr>
              <a:t>, he created a 3-dimensional display that are sold around the world in educational settings.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15535</TotalTime>
  <Words>791</Words>
  <Application>Microsoft Office PowerPoint</Application>
  <PresentationFormat>Widescreen</PresentationFormat>
  <Paragraphs>137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Arial Rounded</vt:lpstr>
      <vt:lpstr>Calibri</vt:lpstr>
      <vt:lpstr>Calibri Light</vt:lpstr>
      <vt:lpstr>Noto Sans Symbols</vt:lpstr>
      <vt:lpstr>Orbitron</vt:lpstr>
      <vt:lpstr>Roboto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A. Chris Eslami</dc:creator>
  <cp:lastModifiedBy>A. Chris Eslami</cp:lastModifiedBy>
  <cp:revision>135</cp:revision>
  <dcterms:created xsi:type="dcterms:W3CDTF">2021-11-12T16:06:43Z</dcterms:created>
  <dcterms:modified xsi:type="dcterms:W3CDTF">2022-10-09T22:08:50Z</dcterms:modified>
</cp:coreProperties>
</file>